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8" r:id="rId3"/>
    <p:sldId id="259"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9/29/15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9/29/15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9/29/15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9/29/15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9/29/15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9/29/15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9068" y="1200281"/>
            <a:ext cx="7496889" cy="2568750"/>
          </a:xfrm>
        </p:spPr>
        <p:txBody>
          <a:bodyPr/>
          <a:lstStyle/>
          <a:p>
            <a:r>
              <a:rPr lang="en-US" sz="4000" dirty="0" smtClean="0"/>
              <a:t>Culture and Mental Health: Exploring Challenges and Resiliency for Diverse Communities</a:t>
            </a:r>
            <a:endParaRPr lang="en-US" sz="4000" dirty="0"/>
          </a:p>
        </p:txBody>
      </p:sp>
      <p:sp>
        <p:nvSpPr>
          <p:cNvPr id="3" name="Subtitle 2"/>
          <p:cNvSpPr>
            <a:spLocks noGrp="1"/>
          </p:cNvSpPr>
          <p:nvPr>
            <p:ph type="subTitle" idx="1"/>
          </p:nvPr>
        </p:nvSpPr>
        <p:spPr>
          <a:xfrm>
            <a:off x="1322921" y="4727829"/>
            <a:ext cx="6498159" cy="1817039"/>
          </a:xfrm>
        </p:spPr>
        <p:txBody>
          <a:bodyPr>
            <a:normAutofit/>
          </a:bodyPr>
          <a:lstStyle/>
          <a:p>
            <a:r>
              <a:rPr lang="en-US" dirty="0" smtClean="0"/>
              <a:t>The California MHSA Multicultural Coalition</a:t>
            </a:r>
          </a:p>
          <a:p>
            <a:r>
              <a:rPr lang="en-US" dirty="0" smtClean="0"/>
              <a:t>September 30, 2015</a:t>
            </a:r>
          </a:p>
          <a:p>
            <a:endParaRPr lang="en-US" dirty="0"/>
          </a:p>
          <a:p>
            <a:r>
              <a:rPr lang="en-US" dirty="0" smtClean="0"/>
              <a:t>Carlsbad, CA</a:t>
            </a:r>
            <a:endParaRPr lang="en-US" dirty="0"/>
          </a:p>
        </p:txBody>
      </p:sp>
      <p:sp>
        <p:nvSpPr>
          <p:cNvPr id="4" name="Rectangle 3"/>
          <p:cNvSpPr/>
          <p:nvPr/>
        </p:nvSpPr>
        <p:spPr>
          <a:xfrm>
            <a:off x="1322921" y="3950856"/>
            <a:ext cx="6498159" cy="430887"/>
          </a:xfrm>
          <a:prstGeom prst="rect">
            <a:avLst/>
          </a:prstGeom>
        </p:spPr>
        <p:txBody>
          <a:bodyPr wrap="square">
            <a:spAutoFit/>
          </a:bodyPr>
          <a:lstStyle/>
          <a:p>
            <a:pPr algn="ctr"/>
            <a:r>
              <a:rPr lang="en-US" sz="2200" b="1" i="1" dirty="0" smtClean="0">
                <a:solidFill>
                  <a:schemeClr val="accent2">
                    <a:lumMod val="50000"/>
                  </a:schemeClr>
                </a:solidFill>
                <a:cs typeface="Arial Rounded MT Bold"/>
              </a:rPr>
              <a:t>The Deaf and Hard of Hearing (DHH) Community</a:t>
            </a:r>
            <a:endParaRPr lang="en-US" sz="2200" b="1" i="1" dirty="0">
              <a:solidFill>
                <a:schemeClr val="accent2">
                  <a:lumMod val="50000"/>
                </a:schemeClr>
              </a:solidFill>
              <a:cs typeface="Arial Rounded MT Bold"/>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7686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smtClean="0"/>
              <a:t>Introduction and Definitions for DHH Community in CA</a:t>
            </a:r>
            <a:endParaRPr lang="en-US" sz="4000" dirty="0"/>
          </a:p>
        </p:txBody>
      </p:sp>
      <p:sp>
        <p:nvSpPr>
          <p:cNvPr id="8" name="Content Placeholder 7"/>
          <p:cNvSpPr>
            <a:spLocks noGrp="1"/>
          </p:cNvSpPr>
          <p:nvPr>
            <p:ph idx="1"/>
          </p:nvPr>
        </p:nvSpPr>
        <p:spPr>
          <a:xfrm>
            <a:off x="317512" y="1444532"/>
            <a:ext cx="8586628" cy="5209833"/>
          </a:xfrm>
        </p:spPr>
        <p:txBody>
          <a:bodyPr>
            <a:normAutofit lnSpcReduction="10000"/>
          </a:bodyPr>
          <a:lstStyle/>
          <a:p>
            <a:r>
              <a:rPr lang="en-US" dirty="0" smtClean="0"/>
              <a:t>A</a:t>
            </a:r>
            <a:r>
              <a:rPr lang="en-US" dirty="0" smtClean="0"/>
              <a:t> </a:t>
            </a:r>
            <a:r>
              <a:rPr lang="en-US" dirty="0" smtClean="0"/>
              <a:t>deep rooted history and diverse culture.</a:t>
            </a:r>
            <a:endParaRPr lang="en-US" dirty="0" smtClean="0"/>
          </a:p>
          <a:p>
            <a:pPr lvl="2"/>
            <a:r>
              <a:rPr lang="en-US" dirty="0" smtClean="0"/>
              <a:t>People from </a:t>
            </a:r>
            <a:r>
              <a:rPr lang="en-US" dirty="0" smtClean="0"/>
              <a:t>every racial, ethnic, religious and cultural background, including African American, Asian Pacific Islander, Latina/</a:t>
            </a:r>
            <a:r>
              <a:rPr lang="en-US" dirty="0" err="1" smtClean="0"/>
              <a:t>o</a:t>
            </a:r>
            <a:r>
              <a:rPr lang="en-US" dirty="0" smtClean="0"/>
              <a:t>, LGBTQ, Native American, deaf plus (deaf plus other disabilities), deaf-blind, deaf from hearing families and deaf from deaf families</a:t>
            </a:r>
            <a:r>
              <a:rPr lang="en-US" dirty="0" smtClean="0"/>
              <a:t>.</a:t>
            </a:r>
          </a:p>
          <a:p>
            <a:pPr lvl="2">
              <a:buNone/>
            </a:pPr>
            <a:endParaRPr lang="en-US" dirty="0" smtClean="0"/>
          </a:p>
          <a:p>
            <a:pPr lvl="1"/>
            <a:r>
              <a:rPr lang="en-US" dirty="0" smtClean="0"/>
              <a:t>Many value their Deaf cultural heritage, history and institutions</a:t>
            </a:r>
            <a:r>
              <a:rPr lang="en-US" dirty="0" smtClean="0"/>
              <a:t> </a:t>
            </a:r>
          </a:p>
          <a:p>
            <a:pPr lvl="1">
              <a:buNone/>
            </a:pPr>
            <a:endParaRPr lang="en-US" dirty="0" smtClean="0"/>
          </a:p>
          <a:p>
            <a:pPr lvl="1"/>
            <a:r>
              <a:rPr lang="en-US" dirty="0" smtClean="0"/>
              <a:t>Strength </a:t>
            </a:r>
            <a:r>
              <a:rPr lang="en-US" dirty="0" smtClean="0"/>
              <a:t>and resiliency through a common</a:t>
            </a:r>
            <a:r>
              <a:rPr lang="en-US" dirty="0" smtClean="0"/>
              <a:t> </a:t>
            </a:r>
            <a:r>
              <a:rPr lang="en-US" dirty="0" smtClean="0"/>
              <a:t>experience</a:t>
            </a:r>
            <a:r>
              <a:rPr lang="en-US" dirty="0" smtClean="0"/>
              <a:t> </a:t>
            </a:r>
            <a:r>
              <a:rPr lang="en-US" dirty="0" smtClean="0"/>
              <a:t>on a national and global level to attain equal rights and recognition of their</a:t>
            </a:r>
            <a:r>
              <a:rPr lang="en-US" dirty="0" smtClean="0"/>
              <a:t> languages </a:t>
            </a:r>
            <a:r>
              <a:rPr lang="en-US" dirty="0" smtClean="0"/>
              <a:t>(like American Sign Language and other sign languages from countries around the world). </a:t>
            </a:r>
          </a:p>
          <a:p>
            <a:pPr lvl="1"/>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3906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5139"/>
            <a:ext cx="8042276" cy="886262"/>
          </a:xfrm>
        </p:spPr>
        <p:txBody>
          <a:bodyPr/>
          <a:lstStyle/>
          <a:p>
            <a:r>
              <a:rPr lang="en-US" dirty="0" smtClean="0"/>
              <a:t>Demographics</a:t>
            </a:r>
            <a:endParaRPr lang="en-US" dirty="0"/>
          </a:p>
        </p:txBody>
      </p:sp>
      <p:sp>
        <p:nvSpPr>
          <p:cNvPr id="3" name="Content Placeholder 2"/>
          <p:cNvSpPr>
            <a:spLocks noGrp="1"/>
          </p:cNvSpPr>
          <p:nvPr>
            <p:ph idx="1"/>
          </p:nvPr>
        </p:nvSpPr>
        <p:spPr>
          <a:xfrm>
            <a:off x="265145" y="1186324"/>
            <a:ext cx="8693952" cy="5429177"/>
          </a:xfrm>
        </p:spPr>
        <p:txBody>
          <a:bodyPr/>
          <a:lstStyle/>
          <a:p>
            <a:r>
              <a:rPr lang="en-US" dirty="0" smtClean="0"/>
              <a:t>Quantitative estimates of the DHH population size, health, and mental health needs are scarce and may reflect inaccuracies in data collection.</a:t>
            </a:r>
          </a:p>
          <a:p>
            <a:r>
              <a:rPr lang="en-US" dirty="0" smtClean="0"/>
              <a:t>Census data include all individuals with disabilities in one category, information on the DHH population is not disaggregated.</a:t>
            </a:r>
          </a:p>
          <a:p>
            <a:r>
              <a:rPr lang="en-US" dirty="0" smtClean="0"/>
              <a:t>The Office of Deaf Access of </a:t>
            </a:r>
            <a:r>
              <a:rPr lang="en-US" dirty="0" smtClean="0"/>
              <a:t>CA </a:t>
            </a:r>
            <a:r>
              <a:rPr lang="en-US" dirty="0" smtClean="0"/>
              <a:t>estimates 3 million DHH people reside in CA.</a:t>
            </a:r>
          </a:p>
          <a:p>
            <a:r>
              <a:rPr lang="en-US" dirty="0" smtClean="0"/>
              <a:t>The National Deaf Children’s Society states that 90% of deaf newborns are born to hearing families. </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93260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One participant was a DHH counselor with eight years of experience providing mental health services for the DHH community at a CA School for the Deaf.  </a:t>
            </a:r>
          </a:p>
          <a:p>
            <a:r>
              <a:rPr lang="en-US" dirty="0" smtClean="0"/>
              <a:t>The second participant was a clinical psychologist with over 26 years of experience working with the DHH community. She has appointments with the </a:t>
            </a:r>
            <a:r>
              <a:rPr lang="en-US" dirty="0" smtClean="0"/>
              <a:t>CA </a:t>
            </a:r>
            <a:r>
              <a:rPr lang="en-US" dirty="0" smtClean="0"/>
              <a:t>School of Professional Psychology and Gallaudet University.  In addition, she is co-founder of Cultural Intersections in Oakland, CA, a non-profit community based program that offers diversity training and consultation.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33815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t>
            </a:r>
            <a:br>
              <a:rPr lang="en-US" dirty="0" smtClean="0"/>
            </a:br>
            <a:r>
              <a:rPr lang="en-US" dirty="0" smtClean="0"/>
              <a:t>Needs and Challenges</a:t>
            </a:r>
            <a:endParaRPr lang="en-US" dirty="0"/>
          </a:p>
        </p:txBody>
      </p:sp>
      <p:sp>
        <p:nvSpPr>
          <p:cNvPr id="3" name="Content Placeholder 2"/>
          <p:cNvSpPr>
            <a:spLocks noGrp="1"/>
          </p:cNvSpPr>
          <p:nvPr>
            <p:ph idx="1"/>
          </p:nvPr>
        </p:nvSpPr>
        <p:spPr>
          <a:xfrm>
            <a:off x="284133" y="1677154"/>
            <a:ext cx="4237281" cy="5030358"/>
          </a:xfrm>
        </p:spPr>
        <p:txBody>
          <a:bodyPr>
            <a:normAutofit/>
          </a:bodyPr>
          <a:lstStyle/>
          <a:p>
            <a:pPr marL="0" indent="0"/>
            <a:r>
              <a:rPr lang="en-US" dirty="0" smtClean="0"/>
              <a:t>L</a:t>
            </a:r>
            <a:r>
              <a:rPr lang="en-US" dirty="0" smtClean="0"/>
              <a:t>ack </a:t>
            </a:r>
            <a:r>
              <a:rPr lang="en-US" dirty="0" smtClean="0"/>
              <a:t>of access to community </a:t>
            </a:r>
            <a:r>
              <a:rPr lang="en-US" dirty="0" smtClean="0"/>
              <a:t>resources and</a:t>
            </a:r>
            <a:r>
              <a:rPr lang="en-US" dirty="0" smtClean="0"/>
              <a:t> </a:t>
            </a:r>
            <a:r>
              <a:rPr lang="en-US" dirty="0" smtClean="0"/>
              <a:t>shortage of qualified mental health providers.</a:t>
            </a:r>
            <a:r>
              <a:rPr lang="en-US" dirty="0" smtClean="0"/>
              <a:t> </a:t>
            </a:r>
            <a:endParaRPr lang="en-US" dirty="0" smtClean="0"/>
          </a:p>
          <a:p>
            <a:pPr marL="0" indent="0"/>
            <a:r>
              <a:rPr lang="en-US" dirty="0" smtClean="0"/>
              <a:t>I</a:t>
            </a:r>
            <a:r>
              <a:rPr lang="en-US" dirty="0" smtClean="0"/>
              <a:t>nadequate </a:t>
            </a:r>
            <a:r>
              <a:rPr lang="en-US" dirty="0" smtClean="0"/>
              <a:t>interpreting services.</a:t>
            </a:r>
            <a:r>
              <a:rPr lang="en-US" dirty="0" smtClean="0"/>
              <a:t> </a:t>
            </a:r>
          </a:p>
          <a:p>
            <a:pPr marL="0" indent="0">
              <a:buNone/>
            </a:pPr>
            <a:endParaRPr lang="en-US" dirty="0" smtClean="0"/>
          </a:p>
          <a:p>
            <a:pPr marL="0" indent="0"/>
            <a:r>
              <a:rPr lang="en-US" dirty="0" smtClean="0"/>
              <a:t>Isolation and frustration</a:t>
            </a:r>
            <a:r>
              <a:rPr lang="en-US" dirty="0" smtClean="0"/>
              <a:t> </a:t>
            </a:r>
            <a:r>
              <a:rPr lang="en-US" dirty="0" smtClean="0"/>
              <a:t>when</a:t>
            </a:r>
            <a:r>
              <a:rPr lang="en-US" dirty="0" smtClean="0"/>
              <a:t> </a:t>
            </a:r>
            <a:r>
              <a:rPr lang="en-US" dirty="0" smtClean="0"/>
              <a:t>accessing care and advocating for their needs. </a:t>
            </a:r>
          </a:p>
          <a:p>
            <a:pPr marL="0" indent="0">
              <a:buNone/>
            </a:pPr>
            <a:endParaRPr lang="en-US" dirty="0" smtClean="0"/>
          </a:p>
          <a:p>
            <a:pPr marL="0" indent="0">
              <a:buNone/>
            </a:pPr>
            <a:endParaRPr lang="en-US" dirty="0"/>
          </a:p>
        </p:txBody>
      </p:sp>
      <p:sp>
        <p:nvSpPr>
          <p:cNvPr id="4" name="TextBox 3"/>
          <p:cNvSpPr txBox="1"/>
          <p:nvPr/>
        </p:nvSpPr>
        <p:spPr>
          <a:xfrm>
            <a:off x="4521414" y="5230184"/>
            <a:ext cx="4457214" cy="1477328"/>
          </a:xfrm>
          <a:prstGeom prst="rect">
            <a:avLst/>
          </a:prstGeom>
          <a:noFill/>
        </p:spPr>
        <p:txBody>
          <a:bodyPr wrap="square" rtlCol="0">
            <a:spAutoFit/>
          </a:bodyPr>
          <a:lstStyle/>
          <a:p>
            <a:r>
              <a:rPr lang="en-US" dirty="0" smtClean="0"/>
              <a:t> </a:t>
            </a:r>
            <a:r>
              <a:rPr lang="en-US" b="1" i="1" dirty="0" smtClean="0"/>
              <a:t>“…a huge gap in feeling connected with therapy services…[DHH people] feel a huge disconnect culturally [especially DHH people who come] from another country.” </a:t>
            </a:r>
            <a:endParaRPr lang="en-US" b="1" i="1" dirty="0"/>
          </a:p>
        </p:txBody>
      </p:sp>
      <p:sp>
        <p:nvSpPr>
          <p:cNvPr id="8" name="TextBox 7"/>
          <p:cNvSpPr txBox="1"/>
          <p:nvPr/>
        </p:nvSpPr>
        <p:spPr>
          <a:xfrm>
            <a:off x="4688874" y="1444532"/>
            <a:ext cx="4289754" cy="1477328"/>
          </a:xfrm>
          <a:prstGeom prst="rect">
            <a:avLst/>
          </a:prstGeom>
          <a:noFill/>
        </p:spPr>
        <p:txBody>
          <a:bodyPr wrap="square" rtlCol="0">
            <a:spAutoFit/>
          </a:bodyPr>
          <a:lstStyle/>
          <a:p>
            <a:r>
              <a:rPr lang="en-US" dirty="0" smtClean="0"/>
              <a:t> </a:t>
            </a:r>
            <a:r>
              <a:rPr lang="en-US" b="1" i="1" dirty="0" smtClean="0"/>
              <a:t>“…there is a severe shortage of quality, appropriate, and accessible mental health services for the DHH community in the entire country (United States), let alone California.” </a:t>
            </a:r>
            <a:endParaRPr lang="en-US" b="1" i="1" dirty="0"/>
          </a:p>
        </p:txBody>
      </p:sp>
      <p:sp>
        <p:nvSpPr>
          <p:cNvPr id="10" name="TextBox 9"/>
          <p:cNvSpPr txBox="1"/>
          <p:nvPr/>
        </p:nvSpPr>
        <p:spPr>
          <a:xfrm>
            <a:off x="4521413" y="2921860"/>
            <a:ext cx="4457214" cy="2031325"/>
          </a:xfrm>
          <a:prstGeom prst="rect">
            <a:avLst/>
          </a:prstGeom>
          <a:noFill/>
        </p:spPr>
        <p:txBody>
          <a:bodyPr wrap="square" rtlCol="0">
            <a:spAutoFit/>
          </a:bodyPr>
          <a:lstStyle/>
          <a:p>
            <a:r>
              <a:rPr lang="en-US" b="1" i="1" dirty="0" smtClean="0"/>
              <a:t>“…Often we see that the ‘cheaper rate’ at an interpreter agency provides less qualified and lower skilled interpreters…during a therapy session, often the low skilled interpreter will have trouble understanding what is being said by </a:t>
            </a:r>
            <a:r>
              <a:rPr lang="en-US" b="1" i="1" dirty="0" smtClean="0"/>
              <a:t>the </a:t>
            </a:r>
            <a:r>
              <a:rPr lang="en-US" b="1" i="1" dirty="0" smtClean="0"/>
              <a:t>DHH person.” </a:t>
            </a:r>
            <a:endParaRPr lang="en-US" b="1"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2740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t>
            </a:r>
            <a:br>
              <a:rPr lang="en-US" dirty="0" smtClean="0"/>
            </a:br>
            <a:r>
              <a:rPr lang="en-US" dirty="0" smtClean="0"/>
              <a:t>Strengths and Assets</a:t>
            </a:r>
            <a:endParaRPr lang="en-US" dirty="0"/>
          </a:p>
        </p:txBody>
      </p:sp>
      <p:sp>
        <p:nvSpPr>
          <p:cNvPr id="3" name="Content Placeholder 2"/>
          <p:cNvSpPr>
            <a:spLocks noGrp="1"/>
          </p:cNvSpPr>
          <p:nvPr>
            <p:ph idx="1"/>
          </p:nvPr>
        </p:nvSpPr>
        <p:spPr/>
        <p:txBody>
          <a:bodyPr/>
          <a:lstStyle/>
          <a:p>
            <a:r>
              <a:rPr lang="en-US" dirty="0" smtClean="0"/>
              <a:t>Community resiliency</a:t>
            </a:r>
          </a:p>
          <a:p>
            <a:endParaRPr lang="en-US" dirty="0" smtClean="0"/>
          </a:p>
          <a:p>
            <a:endParaRPr lang="en-US" dirty="0" smtClean="0"/>
          </a:p>
          <a:p>
            <a:r>
              <a:rPr lang="en-US" dirty="0" smtClean="0"/>
              <a:t>Family </a:t>
            </a:r>
          </a:p>
          <a:p>
            <a:endParaRPr lang="en-US" dirty="0" smtClean="0"/>
          </a:p>
          <a:p>
            <a:pPr marL="0" indent="0"/>
            <a:r>
              <a:rPr lang="en-US" dirty="0" smtClean="0"/>
              <a:t>DHH Appropriate</a:t>
            </a:r>
          </a:p>
          <a:p>
            <a:pPr marL="0" indent="0">
              <a:buNone/>
            </a:pPr>
            <a:r>
              <a:rPr lang="en-US" dirty="0" smtClean="0"/>
              <a:t>  Services</a:t>
            </a:r>
            <a:endParaRPr lang="en-US" dirty="0"/>
          </a:p>
        </p:txBody>
      </p:sp>
      <p:sp>
        <p:nvSpPr>
          <p:cNvPr id="4" name="TextBox 3"/>
          <p:cNvSpPr txBox="1"/>
          <p:nvPr/>
        </p:nvSpPr>
        <p:spPr>
          <a:xfrm>
            <a:off x="4605143" y="3447318"/>
            <a:ext cx="3316271" cy="923330"/>
          </a:xfrm>
          <a:prstGeom prst="rect">
            <a:avLst/>
          </a:prstGeom>
          <a:noFill/>
        </p:spPr>
        <p:txBody>
          <a:bodyPr wrap="square" rtlCol="0">
            <a:spAutoFit/>
          </a:bodyPr>
          <a:lstStyle/>
          <a:p>
            <a:r>
              <a:rPr lang="en-US" b="1" i="1" dirty="0" smtClean="0"/>
              <a:t> “Families have their cultural knowledge and insights that they bring to the table.” </a:t>
            </a:r>
            <a:endParaRPr lang="en-US" b="1" i="1" dirty="0"/>
          </a:p>
        </p:txBody>
      </p:sp>
      <p:sp>
        <p:nvSpPr>
          <p:cNvPr id="5" name="TextBox 4"/>
          <p:cNvSpPr txBox="1"/>
          <p:nvPr/>
        </p:nvSpPr>
        <p:spPr>
          <a:xfrm>
            <a:off x="4437683" y="1600201"/>
            <a:ext cx="4153868" cy="1477328"/>
          </a:xfrm>
          <a:prstGeom prst="rect">
            <a:avLst/>
          </a:prstGeom>
          <a:noFill/>
        </p:spPr>
        <p:txBody>
          <a:bodyPr wrap="square" rtlCol="0">
            <a:spAutoFit/>
          </a:bodyPr>
          <a:lstStyle/>
          <a:p>
            <a:r>
              <a:rPr lang="en-US" b="1" i="1" dirty="0" smtClean="0"/>
              <a:t>“…we do have a voice! And we have to speak up for our rights which is still a struggle for us. We’ve been fighting for a long time about [our] issues of language access, education, etc.” </a:t>
            </a:r>
            <a:endParaRPr lang="en-US" b="1" i="1" dirty="0"/>
          </a:p>
        </p:txBody>
      </p:sp>
      <p:sp>
        <p:nvSpPr>
          <p:cNvPr id="7" name="TextBox 6"/>
          <p:cNvSpPr txBox="1"/>
          <p:nvPr/>
        </p:nvSpPr>
        <p:spPr>
          <a:xfrm>
            <a:off x="4437683" y="4703426"/>
            <a:ext cx="4153868" cy="1754327"/>
          </a:xfrm>
          <a:prstGeom prst="rect">
            <a:avLst/>
          </a:prstGeom>
          <a:noFill/>
        </p:spPr>
        <p:txBody>
          <a:bodyPr wrap="square" rtlCol="0">
            <a:spAutoFit/>
          </a:bodyPr>
          <a:lstStyle/>
          <a:p>
            <a:r>
              <a:rPr lang="en-US" dirty="0" smtClean="0"/>
              <a:t> “</a:t>
            </a:r>
            <a:r>
              <a:rPr lang="en-US" b="1" i="1" dirty="0" smtClean="0"/>
              <a:t>Community …[professional and family] relationships are interdependent oriented…emphasis on the "relational" or relationship between each other…how they interact with others is a strength.” </a:t>
            </a:r>
            <a:endParaRPr lang="en-US" b="1"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6748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t>
            </a:r>
            <a:br>
              <a:rPr lang="en-US" dirty="0" smtClean="0"/>
            </a:br>
            <a:r>
              <a:rPr lang="en-US" dirty="0" smtClean="0"/>
              <a:t>Recommendations</a:t>
            </a:r>
            <a:endParaRPr lang="en-US" dirty="0"/>
          </a:p>
        </p:txBody>
      </p:sp>
      <p:sp>
        <p:nvSpPr>
          <p:cNvPr id="3" name="Content Placeholder 2"/>
          <p:cNvSpPr>
            <a:spLocks noGrp="1"/>
          </p:cNvSpPr>
          <p:nvPr>
            <p:ph idx="1"/>
          </p:nvPr>
        </p:nvSpPr>
        <p:spPr>
          <a:xfrm>
            <a:off x="200401" y="1600201"/>
            <a:ext cx="5074879" cy="4343400"/>
          </a:xfrm>
        </p:spPr>
        <p:txBody>
          <a:bodyPr>
            <a:normAutofit/>
          </a:bodyPr>
          <a:lstStyle/>
          <a:p>
            <a:r>
              <a:rPr lang="en-US" dirty="0" smtClean="0"/>
              <a:t>Improve cultural competency within families and providers</a:t>
            </a:r>
          </a:p>
          <a:p>
            <a:pPr marL="0" indent="0">
              <a:buNone/>
            </a:pPr>
            <a:endParaRPr lang="en-US" dirty="0" smtClean="0"/>
          </a:p>
          <a:p>
            <a:pPr marL="0" indent="0">
              <a:buNone/>
            </a:pPr>
            <a:endParaRPr lang="en-US" dirty="0" smtClean="0"/>
          </a:p>
          <a:p>
            <a:r>
              <a:rPr lang="en-US" dirty="0" smtClean="0"/>
              <a:t>Increase resources </a:t>
            </a:r>
            <a:r>
              <a:rPr lang="en-US" dirty="0" smtClean="0"/>
              <a:t>to</a:t>
            </a:r>
            <a:r>
              <a:rPr lang="en-US" dirty="0" smtClean="0"/>
              <a:t> </a:t>
            </a:r>
            <a:r>
              <a:rPr lang="en-US" dirty="0" smtClean="0"/>
              <a:t>improve </a:t>
            </a:r>
            <a:r>
              <a:rPr lang="en-US" dirty="0" smtClean="0"/>
              <a:t>access to education and mental health care</a:t>
            </a:r>
          </a:p>
          <a:p>
            <a:pPr marL="0" indent="0">
              <a:buNone/>
            </a:pPr>
            <a:endParaRPr lang="en-US" dirty="0"/>
          </a:p>
        </p:txBody>
      </p:sp>
      <p:sp>
        <p:nvSpPr>
          <p:cNvPr id="4" name="TextBox 3"/>
          <p:cNvSpPr txBox="1"/>
          <p:nvPr/>
        </p:nvSpPr>
        <p:spPr>
          <a:xfrm>
            <a:off x="5466986" y="1600201"/>
            <a:ext cx="3316271" cy="2308324"/>
          </a:xfrm>
          <a:prstGeom prst="rect">
            <a:avLst/>
          </a:prstGeom>
          <a:noFill/>
        </p:spPr>
        <p:txBody>
          <a:bodyPr wrap="square" rtlCol="0">
            <a:spAutoFit/>
          </a:bodyPr>
          <a:lstStyle/>
          <a:p>
            <a:r>
              <a:rPr lang="en-US" b="1" i="1" dirty="0" smtClean="0"/>
              <a:t>“The low expectations that hearing parents sometimes have for their DHH children is more about their ignorance and limited access to unbiased and appropriate information that they need to know for their DHH children.”</a:t>
            </a:r>
            <a:endParaRPr lang="en-US" b="1" i="1" dirty="0"/>
          </a:p>
        </p:txBody>
      </p:sp>
      <p:sp>
        <p:nvSpPr>
          <p:cNvPr id="6" name="TextBox 5"/>
          <p:cNvSpPr txBox="1"/>
          <p:nvPr/>
        </p:nvSpPr>
        <p:spPr>
          <a:xfrm>
            <a:off x="5479590" y="4089329"/>
            <a:ext cx="3111961" cy="2308324"/>
          </a:xfrm>
          <a:prstGeom prst="rect">
            <a:avLst/>
          </a:prstGeom>
          <a:noFill/>
        </p:spPr>
        <p:txBody>
          <a:bodyPr wrap="square" rtlCol="0">
            <a:spAutoFit/>
          </a:bodyPr>
          <a:lstStyle/>
          <a:p>
            <a:r>
              <a:rPr lang="en-US" b="1" i="1" dirty="0" smtClean="0"/>
              <a:t>“A real change in how funding is dispersed. Every year we have seen funding cuts go deeper and deeper…too many have shut down in recent years due to funding cuts and the need is greater than ever.” </a:t>
            </a:r>
            <a:endParaRPr lang="en-US" b="1"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7132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6282</TotalTime>
  <Words>687</Words>
  <Application>Microsoft Macintosh PowerPoint</Application>
  <PresentationFormat>On-screen Show (4:3)</PresentationFormat>
  <Paragraphs>48</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Breeze</vt:lpstr>
      <vt:lpstr>Culture and Mental Health: Exploring Challenges and Resiliency for Diverse Communities</vt:lpstr>
      <vt:lpstr>Introduction and Definitions for DHH Community in CA</vt:lpstr>
      <vt:lpstr>Demographics</vt:lpstr>
      <vt:lpstr>Participants</vt:lpstr>
      <vt:lpstr>Findings:  Needs and Challenges</vt:lpstr>
      <vt:lpstr>Findings:  Strengths and Assets</vt:lpstr>
      <vt:lpstr>Findings:  Recommendations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Mental Health: Exploring Challenges and Resiliency for Diverse Communities</dc:title>
  <dc:creator>katherine Elliott</dc:creator>
  <cp:lastModifiedBy>Jamila Guerrero-Cantor</cp:lastModifiedBy>
  <cp:revision>25</cp:revision>
  <dcterms:created xsi:type="dcterms:W3CDTF">2015-09-30T04:22:51Z</dcterms:created>
  <dcterms:modified xsi:type="dcterms:W3CDTF">2015-09-30T06:04:45Z</dcterms:modified>
</cp:coreProperties>
</file>