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301A-7FD3-4687-9A17-94EB58E9B22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9C17-0FDB-4CC6-A3C4-D623F8C4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3962400"/>
          </a:xfrm>
        </p:spPr>
        <p:txBody>
          <a:bodyPr>
            <a:normAutofit lnSpcReduction="10000"/>
          </a:bodyPr>
          <a:lstStyle/>
          <a:p>
            <a:pPr marL="396875" indent="-396875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There are a lot of personal connections within the local Slavic community. Because of this, almost everyone knows everyone and </a:t>
            </a:r>
            <a:r>
              <a:rPr lang="en-US" sz="2400" b="1" dirty="0" smtClean="0">
                <a:latin typeface="Calibri" pitchFamily="34" charset="0"/>
              </a:rPr>
              <a:t>people are very slow to express their feelings. </a:t>
            </a:r>
            <a:r>
              <a:rPr lang="en-US" sz="2400" dirty="0" smtClean="0">
                <a:latin typeface="Calibri" pitchFamily="34" charset="0"/>
              </a:rPr>
              <a:t>People hold things in which </a:t>
            </a:r>
            <a:r>
              <a:rPr lang="en-US" sz="2400" b="1" dirty="0" smtClean="0">
                <a:latin typeface="Calibri" pitchFamily="34" charset="0"/>
              </a:rPr>
              <a:t>severely delays their healing/overcoming process.</a:t>
            </a:r>
          </a:p>
          <a:p>
            <a:pPr marL="396875" indent="-396875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Many Slavic people go through the motions at community/church to satisfy their parents, pastors, and community preconceived ideals of what’s expected of them, while they </a:t>
            </a:r>
            <a:r>
              <a:rPr lang="en-US" sz="2400" b="1" dirty="0" smtClean="0">
                <a:latin typeface="Calibri" pitchFamily="34" charset="0"/>
              </a:rPr>
              <a:t>are secretly struggling and suffering with crippling depression, addiction, suicidal thoughts, etc.</a:t>
            </a:r>
          </a:p>
          <a:p>
            <a:pPr marL="396875" indent="-396875"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marL="396875" indent="-396875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64525" cy="762000"/>
          </a:xfrm>
        </p:spPr>
        <p:txBody>
          <a:bodyPr>
            <a:normAutofit fontScale="90000"/>
          </a:bodyPr>
          <a:lstStyle/>
          <a:p>
            <a:r>
              <a:rPr lang="en-US" altLang="en-US" sz="3200" b="1" smtClean="0">
                <a:latin typeface="Calibri" pitchFamily="34" charset="0"/>
              </a:rPr>
              <a:t>Risk Factors</a:t>
            </a:r>
            <a:r>
              <a:rPr lang="en-US" altLang="en-US" sz="3200" i="1" smtClean="0">
                <a:latin typeface="Calibri" pitchFamily="34" charset="0"/>
              </a:rPr>
              <a:t>  </a:t>
            </a:r>
            <a:r>
              <a:rPr lang="en-US" altLang="en-US" sz="2400" i="1" smtClean="0">
                <a:latin typeface="Calibri" pitchFamily="34" charset="0"/>
              </a:rPr>
              <a:t>Related To Suicide</a:t>
            </a:r>
            <a:r>
              <a:rPr lang="en-US" altLang="en-US" sz="2400" b="1" smtClean="0">
                <a:latin typeface="Calibri" pitchFamily="34" charset="0"/>
              </a:rPr>
              <a:t> </a:t>
            </a:r>
            <a:r>
              <a:rPr lang="en-US" altLang="en-US" sz="2400" i="1" smtClean="0">
                <a:latin typeface="Calibri" pitchFamily="34" charset="0"/>
              </a:rPr>
              <a:t/>
            </a:r>
            <a:br>
              <a:rPr lang="en-US" altLang="en-US" sz="2400" i="1" smtClean="0">
                <a:latin typeface="Calibri" pitchFamily="34" charset="0"/>
              </a:rPr>
            </a:br>
            <a:endParaRPr lang="en-US" altLang="en-US" sz="2800" i="1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533400" y="228600"/>
            <a:ext cx="83407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altLang="en-US" sz="2400" b="1"/>
              <a:t>Roundtable on Mental Illness</a:t>
            </a:r>
            <a:r>
              <a:rPr lang="en-US" altLang="en-US" sz="2000" b="1"/>
              <a:t> (with Pastors)</a:t>
            </a:r>
          </a:p>
        </p:txBody>
      </p:sp>
      <p:pic>
        <p:nvPicPr>
          <p:cNvPr id="32774" name="Picture 6" descr="C:\Users\ivan.leshchuk\Desktop\vlcsnap-2015-09-21-14h44m01s274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599" y="1905000"/>
            <a:ext cx="7990973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14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2860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MH Workshops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830388"/>
            <a:ext cx="22098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kern="0" dirty="0">
                <a:latin typeface="Calibri" pitchFamily="34" charset="0"/>
              </a:rPr>
              <a:t>WORKSHOPS</a:t>
            </a:r>
            <a:endParaRPr lang="en-US" sz="2400" b="1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i="1" kern="0" dirty="0">
                <a:latin typeface="Calibri" pitchFamily="34" charset="0"/>
              </a:rPr>
              <a:t>“Prison Break” Youth Summer Camp </a:t>
            </a:r>
            <a:r>
              <a:rPr lang="en-US" sz="2200" i="1" kern="0" dirty="0">
                <a:latin typeface="Calibri" pitchFamily="34" charset="0"/>
              </a:rPr>
              <a:t>(helping Slavic youth to overcome addictions; suicide prevention,  mental health, etc.)</a:t>
            </a:r>
          </a:p>
        </p:txBody>
      </p:sp>
      <p:pic>
        <p:nvPicPr>
          <p:cNvPr id="27653" name="Picture 7" descr="G:\Youth Camp 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1200" y="2949054"/>
            <a:ext cx="2869225" cy="2054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9" name="Picture 7" descr="F:\Youth Camp 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19400" y="1940859"/>
            <a:ext cx="2944906" cy="392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542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2860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MH Workshops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205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kern="0" dirty="0">
                <a:latin typeface="Calibri" pitchFamily="34" charset="0"/>
              </a:rPr>
              <a:t>WORKSHOPS</a:t>
            </a:r>
            <a:endParaRPr lang="en-US" sz="2400" b="1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2400" i="1" kern="0" dirty="0">
                <a:latin typeface="Calibri" pitchFamily="34" charset="0"/>
              </a:rPr>
              <a:t>Senior Apartments </a:t>
            </a:r>
            <a:r>
              <a:rPr lang="en-US" sz="2400" i="1" dirty="0">
                <a:latin typeface="Calibri" pitchFamily="34" charset="0"/>
              </a:rPr>
              <a:t>with large number of Slavic residents </a:t>
            </a:r>
            <a:r>
              <a:rPr lang="en-US" sz="2400" i="1" kern="0" dirty="0">
                <a:latin typeface="Calibri" pitchFamily="34" charset="0"/>
              </a:rPr>
              <a:t>(701 Fairgrounds Drive)</a:t>
            </a:r>
          </a:p>
        </p:txBody>
      </p:sp>
      <p:pic>
        <p:nvPicPr>
          <p:cNvPr id="28677" name="Picture 2" descr="G:\year ago (Meeting, Old Adults) 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19400" y="1752600"/>
            <a:ext cx="571500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67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2860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Slavic Newspapers Articles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001000" cy="4343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kern="0" dirty="0">
                <a:latin typeface="Calibri" pitchFamily="34" charset="0"/>
              </a:rPr>
              <a:t>                              PUBLICATIONS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3200" i="1" kern="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1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i="1" kern="0" dirty="0">
                <a:latin typeface="Calibri" pitchFamily="34" charset="0"/>
              </a:rPr>
              <a:t>“Diaspora”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i="1" kern="0" dirty="0">
                <a:latin typeface="Calibri" pitchFamily="34" charset="0"/>
              </a:rPr>
              <a:t>“Word and Deed”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kern="0" dirty="0">
              <a:latin typeface="Calibri" pitchFamily="34" charset="0"/>
            </a:endParaRPr>
          </a:p>
        </p:txBody>
      </p:sp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30500"/>
            <a:ext cx="4892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content.xx.fbcdn.net/hphotos-xat1/t31.0-8/10460872_1524012574547340_4000793869239341314_o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0" y="1311965"/>
            <a:ext cx="8289235" cy="5383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15938" y="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algn="l">
              <a:defRPr/>
            </a:pP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Radio/TV Program – Cultural Differences (Youth, Adults, Seniors ) 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97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latin typeface="Calibri" pitchFamily="34" charset="0"/>
              </a:rPr>
              <a:t>Hope for the Future Project</a:t>
            </a:r>
            <a:r>
              <a:rPr lang="en-US" altLang="en-US" sz="4000" smtClean="0">
                <a:latin typeface="Calibri" pitchFamily="34" charset="0"/>
              </a:rPr>
              <a:t>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Mental Health Workshops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Peer Clubs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Focus groups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Media/Radio/TV Programs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Newspaper publications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Round Tables (clergies, mental health specialists)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“</a:t>
            </a: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SafeTalk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”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Trainings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Community Events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2800" i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latin typeface="Calibri" pitchFamily="34" charset="0"/>
              </a:rPr>
              <a:t>SAC Suggestions/needs</a:t>
            </a:r>
            <a:r>
              <a:rPr lang="en-US" altLang="en-US" sz="4000" smtClean="0">
                <a:latin typeface="Calibri" pitchFamily="34" charset="0"/>
              </a:rPr>
              <a:t>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>
                <a:latin typeface="Calibri" panose="020F0502020204030204" pitchFamily="34" charset="0"/>
              </a:rPr>
              <a:t>Conduct more culturally </a:t>
            </a:r>
            <a:r>
              <a:rPr lang="en-US" sz="2400" b="1" i="1" dirty="0">
                <a:latin typeface="Calibri" panose="020F0502020204030204" pitchFamily="34" charset="0"/>
              </a:rPr>
              <a:t>responsive outreach and engagement </a:t>
            </a:r>
            <a:r>
              <a:rPr lang="en-US" sz="2400" dirty="0">
                <a:latin typeface="Calibri" panose="020F0502020204030204" pitchFamily="34" charset="0"/>
              </a:rPr>
              <a:t>with a focus on </a:t>
            </a:r>
            <a:r>
              <a:rPr lang="en-US" sz="2400" dirty="0" smtClean="0">
                <a:latin typeface="Calibri" panose="020F0502020204030204" pitchFamily="34" charset="0"/>
              </a:rPr>
              <a:t>education, building </a:t>
            </a:r>
            <a:r>
              <a:rPr lang="en-US" sz="2400" dirty="0">
                <a:latin typeface="Calibri" panose="020F0502020204030204" pitchFamily="34" charset="0"/>
              </a:rPr>
              <a:t>relationships with churches and </a:t>
            </a:r>
            <a:r>
              <a:rPr lang="en-US" sz="2400" dirty="0" smtClean="0">
                <a:latin typeface="Calibri" panose="020F0502020204030204" pitchFamily="34" charset="0"/>
              </a:rPr>
              <a:t>clergies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</a:rPr>
              <a:t>building trust within the community and reduce shame and stigma related to mental health.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Calibri" panose="020F0502020204030204" pitchFamily="34" charset="0"/>
              </a:rPr>
              <a:t>Provide</a:t>
            </a:r>
            <a:r>
              <a:rPr lang="en-US" sz="2400" b="1" dirty="0">
                <a:latin typeface="Calibri" panose="020F0502020204030204" pitchFamily="34" charset="0"/>
              </a:rPr>
              <a:t> bilingual </a:t>
            </a:r>
            <a:r>
              <a:rPr lang="en-US" sz="2400" b="1" dirty="0" smtClean="0">
                <a:latin typeface="Calibri" panose="020F0502020204030204" pitchFamily="34" charset="0"/>
              </a:rPr>
              <a:t>mental </a:t>
            </a:r>
            <a:r>
              <a:rPr lang="en-US" sz="2400" b="1" dirty="0">
                <a:latin typeface="Calibri" panose="020F0502020204030204" pitchFamily="34" charset="0"/>
              </a:rPr>
              <a:t>health </a:t>
            </a:r>
            <a:r>
              <a:rPr lang="en-US" sz="2400" b="1" dirty="0" smtClean="0">
                <a:latin typeface="Calibri" panose="020F0502020204030204" pitchFamily="34" charset="0"/>
              </a:rPr>
              <a:t>services</a:t>
            </a:r>
            <a:r>
              <a:rPr lang="en-US" sz="2400" dirty="0"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</a:rPr>
              <a:t>(no Russian-speaking psychiatrist for low income families).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Calibri" panose="020F0502020204030204" pitchFamily="34" charset="0"/>
              </a:rPr>
              <a:t>Preventing substance/drug abuse </a:t>
            </a:r>
            <a:r>
              <a:rPr lang="en-US" sz="2400" dirty="0" smtClean="0">
                <a:latin typeface="Calibri" panose="020F0502020204030204" pitchFamily="34" charset="0"/>
              </a:rPr>
              <a:t>among Russian-speaking community (no funds) by partnering with alcohol and  drug service providers.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6477000" y="1219200"/>
          <a:ext cx="21717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933575" imgH="790575" progId="AcroExch.Document.7">
                  <p:embed/>
                </p:oleObj>
              </mc:Choice>
              <mc:Fallback>
                <p:oleObj name="Acrobat Document" r:id="rId3" imgW="1933575" imgH="7905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19200"/>
                        <a:ext cx="21717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2"/>
          <p:cNvSpPr>
            <a:spLocks noChangeArrowheads="1"/>
          </p:cNvSpPr>
          <p:nvPr/>
        </p:nvSpPr>
        <p:spPr bwMode="auto">
          <a:xfrm>
            <a:off x="533400" y="6364288"/>
            <a:ext cx="80010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609600" y="61722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 </a:t>
            </a:r>
          </a:p>
        </p:txBody>
      </p:sp>
      <p:sp>
        <p:nvSpPr>
          <p:cNvPr id="2053" name="Text Box 23"/>
          <p:cNvSpPr txBox="1">
            <a:spLocks noChangeArrowheads="1"/>
          </p:cNvSpPr>
          <p:nvPr/>
        </p:nvSpPr>
        <p:spPr bwMode="auto">
          <a:xfrm>
            <a:off x="609600" y="3048000"/>
            <a:ext cx="79248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folHlink"/>
                </a:solidFill>
                <a:latin typeface="Calibri" pitchFamily="34" charset="0"/>
              </a:rPr>
              <a:t>2117 Cottage Way, </a:t>
            </a:r>
          </a:p>
          <a:p>
            <a:pPr algn="ctr"/>
            <a:r>
              <a:rPr lang="en-US" altLang="en-US" sz="4400">
                <a:solidFill>
                  <a:schemeClr val="folHlink"/>
                </a:solidFill>
                <a:latin typeface="Calibri" pitchFamily="34" charset="0"/>
              </a:rPr>
              <a:t>Sacramento, CA 95825,</a:t>
            </a:r>
          </a:p>
          <a:p>
            <a:pPr algn="ctr"/>
            <a:r>
              <a:rPr lang="en-US" altLang="en-US" sz="4400" b="1">
                <a:solidFill>
                  <a:schemeClr val="folHlink"/>
                </a:solidFill>
                <a:latin typeface="Calibri" pitchFamily="34" charset="0"/>
              </a:rPr>
              <a:t> (916) 925-1071</a:t>
            </a:r>
            <a:endParaRPr lang="en-US" altLang="en-US" sz="1200" b="1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en-US" alt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4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64525" cy="1216025"/>
          </a:xfrm>
        </p:spPr>
        <p:txBody>
          <a:bodyPr/>
          <a:lstStyle/>
          <a:p>
            <a:r>
              <a:rPr lang="en-US" altLang="en-US" sz="3200" b="1" smtClean="0">
                <a:latin typeface="Calibri" pitchFamily="34" charset="0"/>
              </a:rPr>
              <a:t>Protective Factors </a:t>
            </a:r>
            <a:r>
              <a:rPr lang="en-US" altLang="en-US" sz="2400" i="1" smtClean="0">
                <a:latin typeface="Calibri" pitchFamily="34" charset="0"/>
              </a:rPr>
              <a:t>Related To Suicide</a:t>
            </a:r>
            <a:endParaRPr lang="en-US" altLang="en-US" sz="3600" i="1" smtClean="0">
              <a:latin typeface="Calibri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03860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Over the last years Slavic community/churches have made </a:t>
            </a:r>
            <a:r>
              <a:rPr lang="en-US" sz="2400" b="1" dirty="0" smtClean="0">
                <a:latin typeface="Calibri" pitchFamily="34" charset="0"/>
              </a:rPr>
              <a:t>much more progress in recognizing the signs of mental illness and accepting/providing appropriate support.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Persons who attend religious services/churches regularly </a:t>
            </a:r>
            <a:r>
              <a:rPr lang="en-US" sz="2400" b="1" dirty="0" smtClean="0">
                <a:latin typeface="Calibri" pitchFamily="34" charset="0"/>
              </a:rPr>
              <a:t>less likely to commit suicide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n-US" sz="2400" i="1" dirty="0" smtClean="0">
                <a:latin typeface="Calibri" pitchFamily="34" charset="0"/>
              </a:rPr>
              <a:t>access to a support network, less isolated, more communication/connectedness, emotional and spiritual support/encouragement, etc</a:t>
            </a:r>
            <a:r>
              <a:rPr lang="en-US" sz="2400" dirty="0" smtClean="0">
                <a:latin typeface="Calibri" pitchFamily="34" charset="0"/>
              </a:rPr>
              <a:t>). 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Strong  </a:t>
            </a:r>
            <a:r>
              <a:rPr lang="en-US" sz="2400" b="1" dirty="0" smtClean="0">
                <a:latin typeface="Calibri" pitchFamily="34" charset="0"/>
              </a:rPr>
              <a:t>connections to family.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</a:rPr>
              <a:t>Cultural and religious </a:t>
            </a:r>
            <a:r>
              <a:rPr lang="en-US" sz="2400" b="1" dirty="0" smtClean="0">
                <a:latin typeface="Calibri" pitchFamily="34" charset="0"/>
              </a:rPr>
              <a:t>beliefs that discourage suicide </a:t>
            </a:r>
            <a:r>
              <a:rPr lang="en-US" sz="2400" i="1" dirty="0" smtClean="0">
                <a:latin typeface="Calibri" pitchFamily="34" charset="0"/>
              </a:rPr>
              <a:t>(unacceptable, sinful, etc.)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059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28600"/>
            <a:ext cx="83407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Culturally Appropriate Engagement Strategies/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</a:rPr>
              <a:t>Focus groups</a:t>
            </a:r>
            <a:endParaRPr lang="en-US" sz="3200" b="1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2209800" cy="4267200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smtClean="0">
                <a:latin typeface="Calibri" pitchFamily="34" charset="0"/>
              </a:rPr>
              <a:t>FOCUS GROUPS  </a:t>
            </a:r>
            <a:r>
              <a:rPr lang="en-US" altLang="en-US" sz="2400" smtClean="0">
                <a:latin typeface="Calibri" pitchFamily="34" charset="0"/>
              </a:rPr>
              <a:t>for older adults, adults and youth.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altLang="en-US" sz="2400" smtClean="0"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i="1" smtClean="0">
                <a:latin typeface="Calibri" pitchFamily="34" charset="0"/>
              </a:rPr>
              <a:t>Futures High School  </a:t>
            </a:r>
            <a:r>
              <a:rPr lang="en-US" altLang="en-US" sz="2400" i="1" smtClean="0">
                <a:latin typeface="Calibri" pitchFamily="34" charset="0"/>
              </a:rPr>
              <a:t>(Charter School serving the Slavic community.)</a:t>
            </a:r>
            <a:endParaRPr lang="en-US" altLang="en-US" sz="2400" smtClean="0">
              <a:latin typeface="Calibri" pitchFamily="34" charset="0"/>
            </a:endParaRPr>
          </a:p>
        </p:txBody>
      </p:sp>
      <p:pic>
        <p:nvPicPr>
          <p:cNvPr id="22534" name="Picture 6" descr="F:\FHS SCC Youth 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29200" y="3342054"/>
            <a:ext cx="3556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2535" name="Picture 7" descr="F:\FHS SCC Youth 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71800" y="1972408"/>
            <a:ext cx="3161323" cy="2370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224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28600"/>
            <a:ext cx="83407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</a:rPr>
              <a:t>Focus groups</a:t>
            </a:r>
            <a:endParaRPr lang="en-US" sz="3200" b="1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2209800" cy="4267200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smtClean="0">
                <a:latin typeface="Calibri" pitchFamily="34" charset="0"/>
              </a:rPr>
              <a:t>FOCUS GROUPS  </a:t>
            </a:r>
            <a:r>
              <a:rPr lang="en-US" altLang="en-US" sz="2400" smtClean="0">
                <a:latin typeface="Calibri" pitchFamily="34" charset="0"/>
              </a:rPr>
              <a:t>for older adults, adults and youth.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altLang="en-US" sz="2400" smtClean="0"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i="1" smtClean="0">
                <a:latin typeface="Calibri" pitchFamily="34" charset="0"/>
              </a:rPr>
              <a:t>Ladi Senior Apartment Complex </a:t>
            </a:r>
            <a:r>
              <a:rPr lang="en-US" altLang="en-US" sz="2400" i="1" smtClean="0">
                <a:latin typeface="Calibri" pitchFamily="34" charset="0"/>
              </a:rPr>
              <a:t>with large number of Slavic residents.</a:t>
            </a:r>
            <a:endParaRPr lang="en-US" altLang="en-US" sz="2400" smtClean="0">
              <a:latin typeface="Calibri" pitchFamily="34" charset="0"/>
            </a:endParaRPr>
          </a:p>
        </p:txBody>
      </p:sp>
      <p:pic>
        <p:nvPicPr>
          <p:cNvPr id="22533" name="Picture 2" descr="G:\Focus groups 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71800" y="1981200"/>
            <a:ext cx="3276600" cy="2502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3558" name="Picture 6" descr="F:\Focus groups 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04338" y="3609578"/>
            <a:ext cx="3179762" cy="2384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477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416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</a:rPr>
              <a:t>Peer Clubs</a:t>
            </a:r>
            <a:endParaRPr lang="en-US" sz="3200" b="1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556" name="Picture 6" descr="G:\10 - My SAC\SUICIDAL PREVENTION\SP PICTURES\CAMP MAKOGONENKO_ March 2012\SCC Camp Makog_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19400" y="1828800"/>
            <a:ext cx="3491252" cy="2514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7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981200" cy="42672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smtClean="0">
                <a:latin typeface="Calibri" pitchFamily="34" charset="0"/>
              </a:rPr>
              <a:t>PEER CLUBS </a:t>
            </a:r>
            <a:r>
              <a:rPr lang="en-US" altLang="en-US" sz="2400" smtClean="0">
                <a:latin typeface="Calibri" pitchFamily="34" charset="0"/>
              </a:rPr>
              <a:t>for older adults, adults and youth.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altLang="en-US" sz="1600" b="1" i="1" smtClean="0"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i="1" smtClean="0">
                <a:latin typeface="Calibri" pitchFamily="34" charset="0"/>
              </a:rPr>
              <a:t>Youth Club</a:t>
            </a:r>
            <a:endParaRPr lang="en-US" altLang="en-US" sz="2000" i="1" smtClean="0"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i="1" smtClean="0">
                <a:latin typeface="Calibri" pitchFamily="34" charset="0"/>
              </a:rPr>
              <a:t>Promoting social connections and better understanding of different age groups…</a:t>
            </a:r>
            <a:endParaRPr lang="en-US" altLang="en-US" sz="2000" smtClean="0">
              <a:latin typeface="Calibri" pitchFamily="34" charset="0"/>
            </a:endParaRPr>
          </a:p>
        </p:txBody>
      </p:sp>
      <p:pic>
        <p:nvPicPr>
          <p:cNvPr id="24582" name="Picture 6" descr="F:\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90091" y="3623408"/>
            <a:ext cx="3661237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3" name="Picture 7" descr="F:\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02381" y="2781960"/>
            <a:ext cx="3320497" cy="2094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42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416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</a:rPr>
              <a:t>Peer Clubs</a:t>
            </a:r>
            <a:endParaRPr lang="en-US" sz="3200" b="1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2514600" cy="42672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smtClean="0">
                <a:latin typeface="Calibri" pitchFamily="34" charset="0"/>
              </a:rPr>
              <a:t>PEER CLUBS </a:t>
            </a:r>
            <a:r>
              <a:rPr lang="en-US" altLang="en-US" sz="2400" smtClean="0">
                <a:latin typeface="Calibri" pitchFamily="34" charset="0"/>
              </a:rPr>
              <a:t>for older adults, adults and youth.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altLang="en-US" sz="2400" smtClean="0"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i="1" smtClean="0">
                <a:latin typeface="Calibri" pitchFamily="34" charset="0"/>
              </a:rPr>
              <a:t>Older people share their life experience with youth and young adults; better understanding of young population; reducing depression and suicide…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en-US" altLang="en-US" sz="2400" smtClean="0">
              <a:latin typeface="Calibri" pitchFamily="34" charset="0"/>
            </a:endParaRPr>
          </a:p>
        </p:txBody>
      </p:sp>
      <p:pic>
        <p:nvPicPr>
          <p:cNvPr id="48130" name="Picture 2" descr="F:\123456 07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352800" y="2060696"/>
            <a:ext cx="5031606" cy="3773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355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2860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</a:rPr>
              <a:t>Radio/TV Programs</a:t>
            </a:r>
            <a:endParaRPr lang="en-US" sz="28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828800"/>
            <a:ext cx="41322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kern="0" dirty="0">
                <a:latin typeface="Calibri" pitchFamily="34" charset="0"/>
              </a:rPr>
              <a:t>RADIO/TV PROGRAMS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2400" i="1" dirty="0"/>
              <a:t>on topics of mental illness, stigma discrimination and suicide prevention with an estimated listener base of 35,000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100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600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i="1" kern="0" dirty="0">
                <a:latin typeface="Calibri" pitchFamily="34" charset="0"/>
              </a:rPr>
              <a:t>1690 AM (KFSG), </a:t>
            </a:r>
            <a:r>
              <a:rPr lang="en-US" sz="2400" i="1" kern="0" dirty="0" err="1">
                <a:latin typeface="Calibri" pitchFamily="34" charset="0"/>
              </a:rPr>
              <a:t>InteRradio</a:t>
            </a:r>
            <a:r>
              <a:rPr lang="en-US" sz="2400" i="1" kern="0" dirty="0">
                <a:latin typeface="Calibri" pitchFamily="34" charset="0"/>
              </a:rPr>
              <a:t>, TV “Impact”</a:t>
            </a:r>
          </a:p>
        </p:txBody>
      </p:sp>
      <p:pic>
        <p:nvPicPr>
          <p:cNvPr id="26633" name="Picture 9" descr="F:\DSC_0531 (13)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495800" y="1905000"/>
            <a:ext cx="411479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8" descr="F:\hqdefault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10200" y="3886200"/>
            <a:ext cx="2743200" cy="2145711"/>
          </a:xfrm>
          <a:prstGeom prst="snip2DiagRect">
            <a:avLst>
              <a:gd name="adj1" fmla="val 358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81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28600"/>
            <a:ext cx="83407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</a:t>
            </a:r>
            <a:r>
              <a:rPr lang="en-US" sz="3200" b="1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/</a:t>
            </a:r>
            <a:r>
              <a:rPr lang="en-US" sz="32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“</a:t>
            </a:r>
            <a:r>
              <a:rPr lang="en-US" sz="2400" i="1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SafeTalk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” Trainings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175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kern="0" dirty="0">
                <a:latin typeface="Calibri" pitchFamily="34" charset="0"/>
              </a:rPr>
              <a:t>SAFETALK TRAININGS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 kern="0" dirty="0">
                <a:latin typeface="Calibri" pitchFamily="34" charset="0"/>
              </a:rPr>
              <a:t>“</a:t>
            </a:r>
            <a:r>
              <a:rPr lang="en-US" sz="2000" i="1" kern="0" dirty="0" err="1">
                <a:latin typeface="Calibri" pitchFamily="34" charset="0"/>
              </a:rPr>
              <a:t>LivingWorks</a:t>
            </a:r>
            <a:r>
              <a:rPr lang="en-US" sz="2000" i="1" kern="0" dirty="0">
                <a:latin typeface="Calibri" pitchFamily="34" charset="0"/>
              </a:rPr>
              <a:t>”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i="1" kern="0" dirty="0">
                <a:latin typeface="Calibri" pitchFamily="34" charset="0"/>
              </a:rPr>
              <a:t>Community Outreach Academy  Charter School (Training for 50 Classified Educators )</a:t>
            </a:r>
            <a:endParaRPr lang="en-US" sz="1800" i="1" kern="0" dirty="0">
              <a:latin typeface="Calibri" pitchFamily="34" charset="0"/>
            </a:endParaRPr>
          </a:p>
        </p:txBody>
      </p:sp>
      <p:pic>
        <p:nvPicPr>
          <p:cNvPr id="27654" name="Picture 6" descr="F:\DSC_018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56656" y="1858107"/>
            <a:ext cx="6153944" cy="4102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23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09600" y="541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  <a:p>
            <a:r>
              <a:rPr lang="en-US" altLang="en-US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36725"/>
            <a:ext cx="198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400" b="1" kern="0" dirty="0">
                <a:latin typeface="Calibri" pitchFamily="34" charset="0"/>
              </a:rPr>
              <a:t>WORKSHOPS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i="1" kern="0" dirty="0">
                <a:latin typeface="Calibri" pitchFamily="34" charset="0"/>
              </a:rPr>
              <a:t>MH Educational Workshops </a:t>
            </a:r>
            <a:r>
              <a:rPr lang="en-US" sz="2000" dirty="0">
                <a:latin typeface="Calibri" pitchFamily="34" charset="0"/>
              </a:rPr>
              <a:t>for older adults, adults and youth.</a:t>
            </a: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1" kern="0" dirty="0">
              <a:latin typeface="Calibri" pitchFamily="34" charset="0"/>
            </a:endParaRPr>
          </a:p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400" i="1" kern="0" dirty="0">
              <a:latin typeface="Calibri" pitchFamily="34" charset="0"/>
            </a:endParaRPr>
          </a:p>
        </p:txBody>
      </p:sp>
      <p:pic>
        <p:nvPicPr>
          <p:cNvPr id="49154" name="Picture 2" descr="F:\Men (Fatherhood) Camp (2011) 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71800" y="1822450"/>
            <a:ext cx="5562600" cy="417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228600"/>
            <a:ext cx="82645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</a:rPr>
              <a:t>Culturally Appropriate </a:t>
            </a:r>
            <a:r>
              <a:rPr 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Engagement Strategies/</a:t>
            </a:r>
            <a:r>
              <a:rPr lang="en-US" sz="2400" i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MH Educational Workshops</a:t>
            </a:r>
            <a:endParaRPr lang="en-US" sz="3200" i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Adobe Acrobat Document</vt:lpstr>
      <vt:lpstr>Risk Factors  Related To Suicide  </vt:lpstr>
      <vt:lpstr>Protective Factors Related To Suicide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Hope for the Future Project </vt:lpstr>
      <vt:lpstr>SAC Suggestions/needs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Factors  Related To Suicide  </dc:title>
  <dc:creator>Michael Helmick</dc:creator>
  <cp:lastModifiedBy>Michael Helmick</cp:lastModifiedBy>
  <cp:revision>1</cp:revision>
  <dcterms:created xsi:type="dcterms:W3CDTF">2015-10-09T16:39:50Z</dcterms:created>
  <dcterms:modified xsi:type="dcterms:W3CDTF">2015-10-09T16:40:05Z</dcterms:modified>
</cp:coreProperties>
</file>